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6" r:id="rId1"/>
  </p:sldMasterIdLst>
  <p:sldIdLst>
    <p:sldId id="278" r:id="rId2"/>
    <p:sldId id="280" r:id="rId3"/>
    <p:sldId id="282" r:id="rId4"/>
    <p:sldId id="281" r:id="rId5"/>
    <p:sldId id="283" r:id="rId6"/>
    <p:sldId id="277" r:id="rId7"/>
    <p:sldId id="276" r:id="rId8"/>
    <p:sldId id="275" r:id="rId9"/>
    <p:sldId id="267" r:id="rId10"/>
    <p:sldId id="268" r:id="rId11"/>
    <p:sldId id="269" r:id="rId12"/>
    <p:sldId id="270" r:id="rId13"/>
    <p:sldId id="272" r:id="rId14"/>
    <p:sldId id="273" r:id="rId15"/>
    <p:sldId id="279" r:id="rId16"/>
    <p:sldId id="261" r:id="rId17"/>
    <p:sldId id="258" r:id="rId18"/>
    <p:sldId id="262" r:id="rId19"/>
    <p:sldId id="263" r:id="rId20"/>
    <p:sldId id="265" r:id="rId21"/>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7" name="6 Triángulo isósceles"/>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7 Título"/>
          <p:cNvSpPr>
            <a:spLocks noGrp="1"/>
          </p:cNvSpPr>
          <p:nvPr>
            <p:ph type="ctrTitle"/>
          </p:nvPr>
        </p:nvSpPr>
        <p:spPr>
          <a:xfrm>
            <a:off x="540544" y="776288"/>
            <a:ext cx="8062912" cy="1470025"/>
          </a:xfrm>
        </p:spPr>
        <p:txBody>
          <a:bodyPr anchor="b">
            <a:normAutofit/>
          </a:bodyPr>
          <a:lstStyle>
            <a:lvl1pPr algn="r">
              <a:defRPr sz="4400"/>
            </a:lvl1pPr>
          </a:lstStyle>
          <a:p>
            <a:r>
              <a:rPr kumimoji="0" lang="es-ES" smtClean="0"/>
              <a:t>Haga clic para modificar el estilo de título del patrón</a:t>
            </a:r>
            <a:endParaRPr kumimoji="0" lang="en-US"/>
          </a:p>
        </p:txBody>
      </p:sp>
      <p:sp>
        <p:nvSpPr>
          <p:cNvPr id="9" name="8 Subtítulo"/>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smtClean="0"/>
              <a:t>Haga clic para modificar el estilo de subtítulo del patrón</a:t>
            </a:r>
            <a:endParaRPr kumimoji="0" lang="en-US"/>
          </a:p>
        </p:txBody>
      </p:sp>
      <p:sp>
        <p:nvSpPr>
          <p:cNvPr id="28" name="27 Marcador de fecha"/>
          <p:cNvSpPr>
            <a:spLocks noGrp="1"/>
          </p:cNvSpPr>
          <p:nvPr>
            <p:ph type="dt" sz="half" idx="10"/>
          </p:nvPr>
        </p:nvSpPr>
        <p:spPr>
          <a:xfrm>
            <a:off x="1371600" y="6012656"/>
            <a:ext cx="5791200" cy="365125"/>
          </a:xfrm>
        </p:spPr>
        <p:txBody>
          <a:bodyPr tIns="0" bIns="0" anchor="t"/>
          <a:lstStyle>
            <a:lvl1pPr algn="r">
              <a:defRPr sz="1000"/>
            </a:lvl1pPr>
          </a:lstStyle>
          <a:p>
            <a:fld id="{A9198F36-4C55-4330-89A4-B07254B398E5}" type="datetimeFigureOut">
              <a:rPr lang="es-ES" smtClean="0"/>
              <a:pPr/>
              <a:t>08/11/2010</a:t>
            </a:fld>
            <a:endParaRPr lang="es-ES" dirty="0"/>
          </a:p>
        </p:txBody>
      </p:sp>
      <p:sp>
        <p:nvSpPr>
          <p:cNvPr id="17" name="16 Marcador de pie de página"/>
          <p:cNvSpPr>
            <a:spLocks noGrp="1"/>
          </p:cNvSpPr>
          <p:nvPr>
            <p:ph type="ftr" sz="quarter" idx="11"/>
          </p:nvPr>
        </p:nvSpPr>
        <p:spPr>
          <a:xfrm>
            <a:off x="1371600" y="5650704"/>
            <a:ext cx="5791200" cy="365125"/>
          </a:xfrm>
        </p:spPr>
        <p:txBody>
          <a:bodyPr tIns="0" bIns="0" anchor="b"/>
          <a:lstStyle>
            <a:lvl1pPr algn="r">
              <a:defRPr sz="1100"/>
            </a:lvl1pPr>
          </a:lstStyle>
          <a:p>
            <a:endParaRPr lang="es-ES" dirty="0"/>
          </a:p>
        </p:txBody>
      </p:sp>
      <p:sp>
        <p:nvSpPr>
          <p:cNvPr id="29" name="28 Marcador de número de diapositiva"/>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D8C594B3-FD7E-46DA-B7CB-5F97A0D80654}" type="slidenum">
              <a:rPr lang="es-ES" smtClean="0"/>
              <a:pPr/>
              <a:t>‹Nº›</a:t>
            </a:fld>
            <a:endParaRPr lang="es-E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A9198F36-4C55-4330-89A4-B07254B398E5}" type="datetimeFigureOut">
              <a:rPr lang="es-ES" smtClean="0"/>
              <a:pPr/>
              <a:t>08/11/2010</a:t>
            </a:fld>
            <a:endParaRPr lang="es-ES" dirty="0"/>
          </a:p>
        </p:txBody>
      </p:sp>
      <p:sp>
        <p:nvSpPr>
          <p:cNvPr id="5" name="4 Marcador de pie de página"/>
          <p:cNvSpPr>
            <a:spLocks noGrp="1"/>
          </p:cNvSpPr>
          <p:nvPr>
            <p:ph type="ftr" sz="quarter" idx="11"/>
          </p:nvPr>
        </p:nvSpPr>
        <p:spPr/>
        <p:txBody>
          <a:bodyPr/>
          <a:lstStyle/>
          <a:p>
            <a:endParaRPr lang="es-ES" dirty="0"/>
          </a:p>
        </p:txBody>
      </p:sp>
      <p:sp>
        <p:nvSpPr>
          <p:cNvPr id="6" name="5 Marcador de número de diapositiva"/>
          <p:cNvSpPr>
            <a:spLocks noGrp="1"/>
          </p:cNvSpPr>
          <p:nvPr>
            <p:ph type="sldNum" sz="quarter" idx="12"/>
          </p:nvPr>
        </p:nvSpPr>
        <p:spPr/>
        <p:txBody>
          <a:bodyPr/>
          <a:lstStyle/>
          <a:p>
            <a:fld id="{D8C594B3-FD7E-46DA-B7CB-5F97A0D80654}" type="slidenum">
              <a:rPr lang="es-ES" smtClean="0"/>
              <a:pPr/>
              <a:t>‹Nº›</a:t>
            </a:fld>
            <a:endParaRPr lang="es-E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781800" y="381000"/>
            <a:ext cx="1905000" cy="5486400"/>
          </a:xfrm>
        </p:spPr>
        <p:txBody>
          <a:bodyPr vert="eaVer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381000"/>
            <a:ext cx="6248400" cy="5486400"/>
          </a:xfrm>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A9198F36-4C55-4330-89A4-B07254B398E5}" type="datetimeFigureOut">
              <a:rPr lang="es-ES" smtClean="0"/>
              <a:pPr/>
              <a:t>08/11/2010</a:t>
            </a:fld>
            <a:endParaRPr lang="es-ES" dirty="0"/>
          </a:p>
        </p:txBody>
      </p:sp>
      <p:sp>
        <p:nvSpPr>
          <p:cNvPr id="5" name="4 Marcador de pie de página"/>
          <p:cNvSpPr>
            <a:spLocks noGrp="1"/>
          </p:cNvSpPr>
          <p:nvPr>
            <p:ph type="ftr" sz="quarter" idx="11"/>
          </p:nvPr>
        </p:nvSpPr>
        <p:spPr/>
        <p:txBody>
          <a:bodyPr/>
          <a:lstStyle/>
          <a:p>
            <a:endParaRPr lang="es-ES" dirty="0"/>
          </a:p>
        </p:txBody>
      </p:sp>
      <p:sp>
        <p:nvSpPr>
          <p:cNvPr id="6" name="5 Marcador de número de diapositiva"/>
          <p:cNvSpPr>
            <a:spLocks noGrp="1"/>
          </p:cNvSpPr>
          <p:nvPr>
            <p:ph type="sldNum" sz="quarter" idx="12"/>
          </p:nvPr>
        </p:nvSpPr>
        <p:spPr/>
        <p:txBody>
          <a:bodyPr/>
          <a:lstStyle/>
          <a:p>
            <a:fld id="{D8C594B3-FD7E-46DA-B7CB-5F97A0D80654}" type="slidenum">
              <a:rPr lang="es-ES" smtClean="0"/>
              <a:pPr/>
              <a:t>‹Nº›</a:t>
            </a:fld>
            <a:endParaRPr lang="es-E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67494"/>
            <a:ext cx="8229600" cy="1399032"/>
          </a:xfrm>
        </p:spPr>
        <p:txBody>
          <a:bodyPr/>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a:xfrm>
            <a:off x="457200" y="1882808"/>
            <a:ext cx="8229600" cy="45720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a:xfrm>
            <a:off x="4791456" y="6480048"/>
            <a:ext cx="2133600" cy="301752"/>
          </a:xfrm>
        </p:spPr>
        <p:txBody>
          <a:bodyPr/>
          <a:lstStyle/>
          <a:p>
            <a:fld id="{A9198F36-4C55-4330-89A4-B07254B398E5}" type="datetimeFigureOut">
              <a:rPr lang="es-ES" smtClean="0"/>
              <a:pPr/>
              <a:t>08/11/2010</a:t>
            </a:fld>
            <a:endParaRPr lang="es-ES" dirty="0"/>
          </a:p>
        </p:txBody>
      </p:sp>
      <p:sp>
        <p:nvSpPr>
          <p:cNvPr id="5" name="4 Marcador de pie de página"/>
          <p:cNvSpPr>
            <a:spLocks noGrp="1"/>
          </p:cNvSpPr>
          <p:nvPr>
            <p:ph type="ftr" sz="quarter" idx="11"/>
          </p:nvPr>
        </p:nvSpPr>
        <p:spPr>
          <a:xfrm>
            <a:off x="457200" y="6480969"/>
            <a:ext cx="4260056" cy="300831"/>
          </a:xfrm>
        </p:spPr>
        <p:txBody>
          <a:bodyPr/>
          <a:lstStyle/>
          <a:p>
            <a:endParaRPr lang="es-ES" dirty="0"/>
          </a:p>
        </p:txBody>
      </p:sp>
      <p:sp>
        <p:nvSpPr>
          <p:cNvPr id="6" name="5 Marcador de número de diapositiva"/>
          <p:cNvSpPr>
            <a:spLocks noGrp="1"/>
          </p:cNvSpPr>
          <p:nvPr>
            <p:ph type="sldNum" sz="quarter" idx="12"/>
          </p:nvPr>
        </p:nvSpPr>
        <p:spPr/>
        <p:txBody>
          <a:bodyPr/>
          <a:lstStyle/>
          <a:p>
            <a:fld id="{D8C594B3-FD7E-46DA-B7CB-5F97A0D80654}" type="slidenum">
              <a:rPr lang="es-ES" smtClean="0"/>
              <a:pPr/>
              <a:t>‹Nº›</a:t>
            </a:fld>
            <a:endParaRPr lang="es-E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Ref idx="1002">
        <a:schemeClr val="bg1"/>
      </p:bgRef>
    </p:bg>
    <p:spTree>
      <p:nvGrpSpPr>
        <p:cNvPr id="1" name=""/>
        <p:cNvGrpSpPr/>
        <p:nvPr/>
      </p:nvGrpSpPr>
      <p:grpSpPr>
        <a:xfrm>
          <a:off x="0" y="0"/>
          <a:ext cx="0" cy="0"/>
          <a:chOff x="0" y="0"/>
          <a:chExt cx="0" cy="0"/>
        </a:xfrm>
      </p:grpSpPr>
      <p:sp>
        <p:nvSpPr>
          <p:cNvPr id="9" name="8 Triángulo rectángulo"/>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dirty="0">
              <a:solidFill>
                <a:schemeClr val="lt1"/>
              </a:solidFill>
              <a:latin typeface="+mn-lt"/>
              <a:ea typeface="+mn-ea"/>
              <a:cs typeface="+mn-cs"/>
            </a:endParaRPr>
          </a:p>
        </p:txBody>
      </p:sp>
      <p:sp>
        <p:nvSpPr>
          <p:cNvPr id="8" name="7 Triángulo isósceles"/>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 name="3 Marcador de fecha"/>
          <p:cNvSpPr>
            <a:spLocks noGrp="1"/>
          </p:cNvSpPr>
          <p:nvPr>
            <p:ph type="dt" sz="half" idx="10"/>
          </p:nvPr>
        </p:nvSpPr>
        <p:spPr>
          <a:xfrm>
            <a:off x="6955632" y="6477000"/>
            <a:ext cx="2133600" cy="304800"/>
          </a:xfrm>
        </p:spPr>
        <p:txBody>
          <a:bodyPr/>
          <a:lstStyle/>
          <a:p>
            <a:fld id="{A9198F36-4C55-4330-89A4-B07254B398E5}" type="datetimeFigureOut">
              <a:rPr lang="es-ES" smtClean="0"/>
              <a:pPr/>
              <a:t>08/11/2010</a:t>
            </a:fld>
            <a:endParaRPr lang="es-ES" dirty="0"/>
          </a:p>
        </p:txBody>
      </p:sp>
      <p:sp>
        <p:nvSpPr>
          <p:cNvPr id="5" name="4 Marcador de pie de página"/>
          <p:cNvSpPr>
            <a:spLocks noGrp="1"/>
          </p:cNvSpPr>
          <p:nvPr>
            <p:ph type="ftr" sz="quarter" idx="11"/>
          </p:nvPr>
        </p:nvSpPr>
        <p:spPr>
          <a:xfrm>
            <a:off x="2619376" y="6480969"/>
            <a:ext cx="4260056" cy="300831"/>
          </a:xfrm>
        </p:spPr>
        <p:txBody>
          <a:bodyPr/>
          <a:lstStyle/>
          <a:p>
            <a:endParaRPr lang="es-ES" dirty="0"/>
          </a:p>
        </p:txBody>
      </p:sp>
      <p:sp>
        <p:nvSpPr>
          <p:cNvPr id="6" name="5 Marcador de número de diapositiva"/>
          <p:cNvSpPr>
            <a:spLocks noGrp="1"/>
          </p:cNvSpPr>
          <p:nvPr>
            <p:ph type="sldNum" sz="quarter" idx="12"/>
          </p:nvPr>
        </p:nvSpPr>
        <p:spPr>
          <a:xfrm>
            <a:off x="8451056" y="809624"/>
            <a:ext cx="502920" cy="300831"/>
          </a:xfrm>
        </p:spPr>
        <p:txBody>
          <a:bodyPr/>
          <a:lstStyle/>
          <a:p>
            <a:fld id="{D8C594B3-FD7E-46DA-B7CB-5F97A0D80654}" type="slidenum">
              <a:rPr lang="es-ES" smtClean="0"/>
              <a:pPr/>
              <a:t>‹Nº›</a:t>
            </a:fld>
            <a:endParaRPr lang="es-ES" dirty="0"/>
          </a:p>
        </p:txBody>
      </p:sp>
      <p:cxnSp>
        <p:nvCxnSpPr>
          <p:cNvPr id="11" name="10 Conector recto"/>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9 Conector recto"/>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1 Título"/>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smtClean="0"/>
              <a:t>Haga clic para modificar el estilo de texto del patrón</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marL="0" algn="l">
              <a:defRPr/>
            </a:lvl1pPr>
          </a:lstStyle>
          <a:p>
            <a:r>
              <a:rPr kumimoji="0" lang="es-ES" smtClean="0"/>
              <a:t>Haga clic para modificar el estilo de título del patrón</a:t>
            </a:r>
            <a:endParaRPr kumimoji="0" lang="en-US"/>
          </a:p>
        </p:txBody>
      </p:sp>
      <p:sp>
        <p:nvSpPr>
          <p:cNvPr id="3" name="2 Marcador de contenido"/>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a:xfrm>
            <a:off x="4791456" y="6480969"/>
            <a:ext cx="2133600" cy="301752"/>
          </a:xfrm>
        </p:spPr>
        <p:txBody>
          <a:bodyPr/>
          <a:lstStyle/>
          <a:p>
            <a:fld id="{A9198F36-4C55-4330-89A4-B07254B398E5}" type="datetimeFigureOut">
              <a:rPr lang="es-ES" smtClean="0"/>
              <a:pPr/>
              <a:t>08/11/2010</a:t>
            </a:fld>
            <a:endParaRPr lang="es-ES" dirty="0"/>
          </a:p>
        </p:txBody>
      </p:sp>
      <p:sp>
        <p:nvSpPr>
          <p:cNvPr id="6" name="5 Marcador de pie de página"/>
          <p:cNvSpPr>
            <a:spLocks noGrp="1"/>
          </p:cNvSpPr>
          <p:nvPr>
            <p:ph type="ftr" sz="quarter" idx="11"/>
          </p:nvPr>
        </p:nvSpPr>
        <p:spPr>
          <a:xfrm>
            <a:off x="457200" y="6480969"/>
            <a:ext cx="4260056" cy="301752"/>
          </a:xfrm>
        </p:spPr>
        <p:txBody>
          <a:bodyPr/>
          <a:lstStyle/>
          <a:p>
            <a:endParaRPr lang="es-ES" dirty="0"/>
          </a:p>
        </p:txBody>
      </p:sp>
      <p:sp>
        <p:nvSpPr>
          <p:cNvPr id="7" name="6 Marcador de número de diapositiva"/>
          <p:cNvSpPr>
            <a:spLocks noGrp="1"/>
          </p:cNvSpPr>
          <p:nvPr>
            <p:ph type="sldNum" sz="quarter" idx="12"/>
          </p:nvPr>
        </p:nvSpPr>
        <p:spPr>
          <a:xfrm>
            <a:off x="7589520" y="6480969"/>
            <a:ext cx="502920" cy="301752"/>
          </a:xfrm>
        </p:spPr>
        <p:txBody>
          <a:bodyPr/>
          <a:lstStyle/>
          <a:p>
            <a:fld id="{D8C594B3-FD7E-46DA-B7CB-5F97A0D80654}" type="slidenum">
              <a:rPr lang="es-ES" smtClean="0"/>
              <a:pPr/>
              <a:t>‹Nº›</a:t>
            </a:fld>
            <a:endParaRPr lang="es-E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bg>
      <p:bgRef idx="1002">
        <a:schemeClr val="bg2"/>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5" name="4 Marcador de contenido"/>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6" name="5 Marcador de contenido"/>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0"/>
          </p:nvPr>
        </p:nvSpPr>
        <p:spPr>
          <a:xfrm>
            <a:off x="4791456" y="6480969"/>
            <a:ext cx="2130552" cy="301752"/>
          </a:xfrm>
        </p:spPr>
        <p:txBody>
          <a:bodyPr/>
          <a:lstStyle/>
          <a:p>
            <a:fld id="{A9198F36-4C55-4330-89A4-B07254B398E5}" type="datetimeFigureOut">
              <a:rPr lang="es-ES" smtClean="0"/>
              <a:pPr/>
              <a:t>08/11/2010</a:t>
            </a:fld>
            <a:endParaRPr lang="es-ES" dirty="0"/>
          </a:p>
        </p:txBody>
      </p:sp>
      <p:sp>
        <p:nvSpPr>
          <p:cNvPr id="8" name="7 Marcador de pie de página"/>
          <p:cNvSpPr>
            <a:spLocks noGrp="1"/>
          </p:cNvSpPr>
          <p:nvPr>
            <p:ph type="ftr" sz="quarter" idx="11"/>
          </p:nvPr>
        </p:nvSpPr>
        <p:spPr>
          <a:xfrm>
            <a:off x="457200" y="6480969"/>
            <a:ext cx="4261104" cy="301752"/>
          </a:xfrm>
        </p:spPr>
        <p:txBody>
          <a:bodyPr/>
          <a:lstStyle/>
          <a:p>
            <a:endParaRPr lang="es-ES" dirty="0"/>
          </a:p>
        </p:txBody>
      </p:sp>
      <p:sp>
        <p:nvSpPr>
          <p:cNvPr id="9" name="8 Marcador de número de diapositiva"/>
          <p:cNvSpPr>
            <a:spLocks noGrp="1"/>
          </p:cNvSpPr>
          <p:nvPr>
            <p:ph type="sldNum" sz="quarter" idx="12"/>
          </p:nvPr>
        </p:nvSpPr>
        <p:spPr>
          <a:xfrm>
            <a:off x="7589520" y="6483096"/>
            <a:ext cx="502920" cy="301752"/>
          </a:xfrm>
        </p:spPr>
        <p:txBody>
          <a:bodyPr/>
          <a:lstStyle>
            <a:lvl1pPr algn="ctr">
              <a:defRPr/>
            </a:lvl1pPr>
          </a:lstStyle>
          <a:p>
            <a:fld id="{D8C594B3-FD7E-46DA-B7CB-5F97A0D80654}" type="slidenum">
              <a:rPr lang="es-ES" smtClean="0"/>
              <a:pPr/>
              <a:t>‹Nº›</a:t>
            </a:fld>
            <a:endParaRPr lang="es-ES" dirty="0"/>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b="0"/>
            </a:lvl1pPr>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p:txBody>
          <a:bodyPr/>
          <a:lstStyle/>
          <a:p>
            <a:fld id="{A9198F36-4C55-4330-89A4-B07254B398E5}" type="datetimeFigureOut">
              <a:rPr lang="es-ES" smtClean="0"/>
              <a:pPr/>
              <a:t>08/11/2010</a:t>
            </a:fld>
            <a:endParaRPr lang="es-ES" dirty="0"/>
          </a:p>
        </p:txBody>
      </p:sp>
      <p:sp>
        <p:nvSpPr>
          <p:cNvPr id="4" name="3 Marcador de pie de página"/>
          <p:cNvSpPr>
            <a:spLocks noGrp="1"/>
          </p:cNvSpPr>
          <p:nvPr>
            <p:ph type="ftr" sz="quarter" idx="11"/>
          </p:nvPr>
        </p:nvSpPr>
        <p:spPr/>
        <p:txBody>
          <a:bodyPr/>
          <a:lstStyle/>
          <a:p>
            <a:endParaRPr lang="es-ES" dirty="0"/>
          </a:p>
        </p:txBody>
      </p:sp>
      <p:sp>
        <p:nvSpPr>
          <p:cNvPr id="5" name="4 Marcador de número de diapositiva"/>
          <p:cNvSpPr>
            <a:spLocks noGrp="1"/>
          </p:cNvSpPr>
          <p:nvPr>
            <p:ph type="sldNum" sz="quarter" idx="12"/>
          </p:nvPr>
        </p:nvSpPr>
        <p:spPr/>
        <p:txBody>
          <a:bodyPr/>
          <a:lstStyle/>
          <a:p>
            <a:fld id="{D8C594B3-FD7E-46DA-B7CB-5F97A0D80654}" type="slidenum">
              <a:rPr lang="es-ES" smtClean="0"/>
              <a:pPr/>
              <a:t>‹Nº›</a:t>
            </a:fld>
            <a:endParaRPr lang="es-E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a:xfrm>
            <a:off x="4791456" y="6480969"/>
            <a:ext cx="2133600" cy="301752"/>
          </a:xfrm>
        </p:spPr>
        <p:txBody>
          <a:bodyPr/>
          <a:lstStyle/>
          <a:p>
            <a:fld id="{A9198F36-4C55-4330-89A4-B07254B398E5}" type="datetimeFigureOut">
              <a:rPr lang="es-ES" smtClean="0"/>
              <a:pPr/>
              <a:t>08/11/2010</a:t>
            </a:fld>
            <a:endParaRPr lang="es-ES" dirty="0"/>
          </a:p>
        </p:txBody>
      </p:sp>
      <p:sp>
        <p:nvSpPr>
          <p:cNvPr id="3" name="2 Marcador de pie de página"/>
          <p:cNvSpPr>
            <a:spLocks noGrp="1"/>
          </p:cNvSpPr>
          <p:nvPr>
            <p:ph type="ftr" sz="quarter" idx="11"/>
          </p:nvPr>
        </p:nvSpPr>
        <p:spPr>
          <a:xfrm>
            <a:off x="457200" y="6481890"/>
            <a:ext cx="4260056" cy="300831"/>
          </a:xfrm>
        </p:spPr>
        <p:txBody>
          <a:bodyPr/>
          <a:lstStyle/>
          <a:p>
            <a:endParaRPr lang="es-ES" dirty="0"/>
          </a:p>
        </p:txBody>
      </p:sp>
      <p:sp>
        <p:nvSpPr>
          <p:cNvPr id="4" name="3 Marcador de número de diapositiva"/>
          <p:cNvSpPr>
            <a:spLocks noGrp="1"/>
          </p:cNvSpPr>
          <p:nvPr>
            <p:ph type="sldNum" sz="quarter" idx="12"/>
          </p:nvPr>
        </p:nvSpPr>
        <p:spPr>
          <a:xfrm>
            <a:off x="7589520" y="6480969"/>
            <a:ext cx="502920" cy="301752"/>
          </a:xfrm>
        </p:spPr>
        <p:txBody>
          <a:bodyPr/>
          <a:lstStyle/>
          <a:p>
            <a:fld id="{D8C594B3-FD7E-46DA-B7CB-5F97A0D80654}" type="slidenum">
              <a:rPr lang="es-ES" smtClean="0"/>
              <a:pPr/>
              <a:t>‹Nº›</a:t>
            </a:fld>
            <a:endParaRPr lang="es-E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bg>
      <p:bgRef idx="1002">
        <a:schemeClr val="bg2"/>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es-ES" smtClean="0"/>
              <a:t>Haga clic para modificar el estilo de texto del patrón</a:t>
            </a:r>
          </a:p>
        </p:txBody>
      </p:sp>
      <p:sp>
        <p:nvSpPr>
          <p:cNvPr id="4" name="3 Marcador de contenido"/>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a:xfrm>
            <a:off x="6278976" y="6556248"/>
            <a:ext cx="2133600" cy="301752"/>
          </a:xfrm>
        </p:spPr>
        <p:txBody>
          <a:bodyPr/>
          <a:lstStyle>
            <a:lvl1pPr>
              <a:defRPr sz="900"/>
            </a:lvl1pPr>
          </a:lstStyle>
          <a:p>
            <a:fld id="{A9198F36-4C55-4330-89A4-B07254B398E5}" type="datetimeFigureOut">
              <a:rPr lang="es-ES" smtClean="0"/>
              <a:pPr/>
              <a:t>08/11/2010</a:t>
            </a:fld>
            <a:endParaRPr lang="es-ES" dirty="0"/>
          </a:p>
        </p:txBody>
      </p:sp>
      <p:sp>
        <p:nvSpPr>
          <p:cNvPr id="6" name="5 Marcador de pie de página"/>
          <p:cNvSpPr>
            <a:spLocks noGrp="1"/>
          </p:cNvSpPr>
          <p:nvPr>
            <p:ph type="ftr" sz="quarter" idx="11"/>
          </p:nvPr>
        </p:nvSpPr>
        <p:spPr>
          <a:xfrm>
            <a:off x="1135856" y="6556248"/>
            <a:ext cx="5143120" cy="301752"/>
          </a:xfrm>
        </p:spPr>
        <p:txBody>
          <a:bodyPr/>
          <a:lstStyle>
            <a:lvl1pPr>
              <a:defRPr sz="900"/>
            </a:lvl1pPr>
          </a:lstStyle>
          <a:p>
            <a:endParaRPr lang="es-ES" dirty="0"/>
          </a:p>
        </p:txBody>
      </p:sp>
      <p:sp>
        <p:nvSpPr>
          <p:cNvPr id="7" name="6 Marcador de número de diapositiva"/>
          <p:cNvSpPr>
            <a:spLocks noGrp="1"/>
          </p:cNvSpPr>
          <p:nvPr>
            <p:ph type="sldNum" sz="quarter" idx="12"/>
          </p:nvPr>
        </p:nvSpPr>
        <p:spPr>
          <a:xfrm>
            <a:off x="8410576" y="6556248"/>
            <a:ext cx="502920" cy="301752"/>
          </a:xfrm>
        </p:spPr>
        <p:txBody>
          <a:bodyPr/>
          <a:lstStyle>
            <a:lvl1pPr>
              <a:defRPr sz="900"/>
            </a:lvl1pPr>
          </a:lstStyle>
          <a:p>
            <a:fld id="{D8C594B3-FD7E-46DA-B7CB-5F97A0D80654}" type="slidenum">
              <a:rPr lang="es-ES" smtClean="0"/>
              <a:pPr/>
              <a:t>‹Nº›</a:t>
            </a:fld>
            <a:endParaRPr lang="es-ES" dirty="0"/>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bg>
      <p:bgRef idx="1002">
        <a:schemeClr val="bg1"/>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es-ES" smtClean="0"/>
              <a:t>Haga clic para modificar el estilo de título del patrón</a:t>
            </a:r>
            <a:endParaRPr kumimoji="0" lang="en-US"/>
          </a:p>
        </p:txBody>
      </p:sp>
      <p:sp>
        <p:nvSpPr>
          <p:cNvPr id="3" name="2 Marcador de posición de imagen"/>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es-ES" dirty="0" smtClean="0"/>
              <a:t>Haga clic en el icono para agregar una imagen</a:t>
            </a:r>
            <a:endParaRPr kumimoji="0" lang="en-US" dirty="0"/>
          </a:p>
        </p:txBody>
      </p:sp>
      <p:sp>
        <p:nvSpPr>
          <p:cNvPr id="4" name="3 Marcador de texto"/>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es-ES" smtClean="0"/>
              <a:t>Haga clic para modificar el estilo de texto del patrón</a:t>
            </a:r>
          </a:p>
        </p:txBody>
      </p:sp>
      <p:sp>
        <p:nvSpPr>
          <p:cNvPr id="5" name="4 Marcador de fecha"/>
          <p:cNvSpPr>
            <a:spLocks noGrp="1"/>
          </p:cNvSpPr>
          <p:nvPr>
            <p:ph type="dt" sz="half" idx="10"/>
          </p:nvPr>
        </p:nvSpPr>
        <p:spPr>
          <a:xfrm>
            <a:off x="6108192" y="6556248"/>
            <a:ext cx="2103120" cy="301752"/>
          </a:xfrm>
        </p:spPr>
        <p:txBody>
          <a:bodyPr/>
          <a:lstStyle>
            <a:lvl1pPr>
              <a:defRPr sz="900"/>
            </a:lvl1pPr>
          </a:lstStyle>
          <a:p>
            <a:fld id="{A9198F36-4C55-4330-89A4-B07254B398E5}" type="datetimeFigureOut">
              <a:rPr lang="es-ES" smtClean="0"/>
              <a:pPr/>
              <a:t>08/11/2010</a:t>
            </a:fld>
            <a:endParaRPr lang="es-ES" dirty="0"/>
          </a:p>
        </p:txBody>
      </p:sp>
      <p:sp>
        <p:nvSpPr>
          <p:cNvPr id="6" name="5 Marcador de pie de página"/>
          <p:cNvSpPr>
            <a:spLocks noGrp="1"/>
          </p:cNvSpPr>
          <p:nvPr>
            <p:ph type="ftr" sz="quarter" idx="11"/>
          </p:nvPr>
        </p:nvSpPr>
        <p:spPr>
          <a:xfrm>
            <a:off x="1170432" y="6557169"/>
            <a:ext cx="4948072" cy="301752"/>
          </a:xfrm>
        </p:spPr>
        <p:txBody>
          <a:bodyPr/>
          <a:lstStyle>
            <a:lvl1pPr>
              <a:defRPr sz="900"/>
            </a:lvl1pPr>
          </a:lstStyle>
          <a:p>
            <a:endParaRPr lang="es-ES" dirty="0"/>
          </a:p>
        </p:txBody>
      </p:sp>
      <p:sp>
        <p:nvSpPr>
          <p:cNvPr id="7" name="6 Marcador de número de diapositiva"/>
          <p:cNvSpPr>
            <a:spLocks noGrp="1"/>
          </p:cNvSpPr>
          <p:nvPr>
            <p:ph type="sldNum" sz="quarter" idx="12"/>
          </p:nvPr>
        </p:nvSpPr>
        <p:spPr>
          <a:xfrm>
            <a:off x="8217192" y="6556248"/>
            <a:ext cx="365760" cy="301752"/>
          </a:xfrm>
        </p:spPr>
        <p:txBody>
          <a:bodyPr/>
          <a:lstStyle>
            <a:lvl1pPr algn="ctr">
              <a:defRPr sz="900"/>
            </a:lvl1pPr>
          </a:lstStyle>
          <a:p>
            <a:fld id="{D8C594B3-FD7E-46DA-B7CB-5F97A0D80654}" type="slidenum">
              <a:rPr lang="es-ES" smtClean="0"/>
              <a:pPr/>
              <a:t>‹Nº›</a:t>
            </a:fld>
            <a:endParaRPr lang="es-E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10 Triángulo rectángulo"/>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cxnSp>
        <p:nvCxnSpPr>
          <p:cNvPr id="8" name="7 Conector recto"/>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8 Conector recto"/>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21 Marcador de título"/>
          <p:cNvSpPr>
            <a:spLocks noGrp="1"/>
          </p:cNvSpPr>
          <p:nvPr>
            <p:ph type="title"/>
          </p:nvPr>
        </p:nvSpPr>
        <p:spPr>
          <a:xfrm>
            <a:off x="457200" y="267494"/>
            <a:ext cx="8229600" cy="1399032"/>
          </a:xfrm>
          <a:prstGeom prst="rect">
            <a:avLst/>
          </a:prstGeom>
        </p:spPr>
        <p:txBody>
          <a:bodyPr vert="horz" anchor="ctr">
            <a:normAutofit/>
          </a:bodyPr>
          <a:lstStyle/>
          <a:p>
            <a:r>
              <a:rPr kumimoji="0" lang="es-ES" smtClean="0"/>
              <a:t>Haga clic para modificar el estilo de título del patrón</a:t>
            </a:r>
            <a:endParaRPr kumimoji="0" lang="en-US"/>
          </a:p>
        </p:txBody>
      </p:sp>
      <p:sp>
        <p:nvSpPr>
          <p:cNvPr id="13" name="12 Marcador de texto"/>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14" name="13 Marcador de fecha"/>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A9198F36-4C55-4330-89A4-B07254B398E5}" type="datetimeFigureOut">
              <a:rPr lang="es-ES" smtClean="0"/>
              <a:pPr/>
              <a:t>08/11/2010</a:t>
            </a:fld>
            <a:endParaRPr lang="es-ES" dirty="0"/>
          </a:p>
        </p:txBody>
      </p:sp>
      <p:sp>
        <p:nvSpPr>
          <p:cNvPr id="3" name="2 Marcador de pie de página"/>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es-ES" dirty="0"/>
          </a:p>
        </p:txBody>
      </p:sp>
      <p:sp>
        <p:nvSpPr>
          <p:cNvPr id="23" name="22 Marcador de número de diapositiva"/>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D8C594B3-FD7E-46DA-B7CB-5F97A0D80654}" type="slidenum">
              <a:rPr lang="es-ES" smtClean="0"/>
              <a:pPr/>
              <a:t>‹Nº›</a:t>
            </a:fld>
            <a:endParaRPr lang="es-ES" dirty="0"/>
          </a:p>
        </p:txBody>
      </p:sp>
    </p:spTree>
  </p:cSld>
  <p:clrMap bg1="dk1" tx1="lt1" bg2="dk2" tx2="lt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hyperlink" Target="http://es.wikipedia.org/wiki/Escorbuto"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es.wikipedia.org/w/index.php?title=Hipervitaminosis_D&amp;action=edit&amp;redlink=1"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es.wikipedia.org/w/index.php?title=Hipervitaminosis_A&amp;action=edit&amp;redlink=1"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3.bp.blogspot.com/_Tbti0ZTz758/SEG4Nin5paI/AAAAAAAAA7E/JQ-VZMY-mxU/s1600-h/vitad(3).gif"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www.nlm.nih.gov/medlineplus/spanish/ency/article/000276.htm"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es.wikipedia.org/wiki/Hipervitaminosis"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00034" y="1000108"/>
            <a:ext cx="8229600" cy="1399032"/>
          </a:xfrm>
        </p:spPr>
        <p:txBody>
          <a:bodyPr>
            <a:normAutofit fontScale="90000"/>
          </a:bodyPr>
          <a:lstStyle/>
          <a:p>
            <a:pPr algn="ctr"/>
            <a:r>
              <a:rPr lang="es-CO" dirty="0" smtClean="0"/>
              <a:t>Enfermedades causadas por falta de vitaminas </a:t>
            </a:r>
            <a:br>
              <a:rPr lang="es-CO" dirty="0" smtClean="0"/>
            </a:br>
            <a:endParaRPr lang="es-ES" dirty="0"/>
          </a:p>
        </p:txBody>
      </p:sp>
      <p:sp>
        <p:nvSpPr>
          <p:cNvPr id="3" name="2 Marcador de contenido"/>
          <p:cNvSpPr>
            <a:spLocks noGrp="1"/>
          </p:cNvSpPr>
          <p:nvPr>
            <p:ph idx="1"/>
          </p:nvPr>
        </p:nvSpPr>
        <p:spPr>
          <a:xfrm>
            <a:off x="457200" y="2571744"/>
            <a:ext cx="8229600" cy="3071834"/>
          </a:xfrm>
        </p:spPr>
        <p:txBody>
          <a:bodyPr>
            <a:normAutofit fontScale="77500" lnSpcReduction="20000"/>
          </a:bodyPr>
          <a:lstStyle/>
          <a:p>
            <a:pPr algn="ctr"/>
            <a:r>
              <a:rPr lang="es-CO" dirty="0" smtClean="0"/>
              <a:t>Laura García </a:t>
            </a:r>
          </a:p>
          <a:p>
            <a:pPr algn="ctr"/>
            <a:r>
              <a:rPr lang="es-CO" dirty="0" smtClean="0"/>
              <a:t>Daniela monje </a:t>
            </a:r>
          </a:p>
          <a:p>
            <a:pPr algn="ctr"/>
            <a:r>
              <a:rPr lang="es-CO" dirty="0" smtClean="0"/>
              <a:t>Camila muñoz</a:t>
            </a:r>
          </a:p>
          <a:p>
            <a:pPr algn="ctr"/>
            <a:r>
              <a:rPr lang="es-CO" dirty="0" smtClean="0"/>
              <a:t>Alejandra lozano </a:t>
            </a:r>
          </a:p>
          <a:p>
            <a:pPr algn="ctr"/>
            <a:endParaRPr lang="es-CO" dirty="0" smtClean="0"/>
          </a:p>
          <a:p>
            <a:pPr algn="ctr"/>
            <a:r>
              <a:rPr lang="es-CO" dirty="0" smtClean="0"/>
              <a:t>Colegio de la </a:t>
            </a:r>
            <a:r>
              <a:rPr lang="es-CO" dirty="0" smtClean="0"/>
              <a:t>presentación </a:t>
            </a:r>
            <a:endParaRPr lang="es-CO" dirty="0" smtClean="0"/>
          </a:p>
          <a:p>
            <a:pPr algn="ctr"/>
            <a:r>
              <a:rPr lang="es-CO" dirty="0" smtClean="0"/>
              <a:t>Neiva </a:t>
            </a:r>
            <a:r>
              <a:rPr lang="es-CO" dirty="0" smtClean="0"/>
              <a:t>H</a:t>
            </a:r>
            <a:r>
              <a:rPr lang="es-CO" dirty="0" smtClean="0"/>
              <a:t>uila </a:t>
            </a:r>
            <a:endParaRPr lang="es-CO" dirty="0" smtClean="0"/>
          </a:p>
          <a:p>
            <a:pPr algn="ctr"/>
            <a:r>
              <a:rPr lang="es-CO" dirty="0" smtClean="0"/>
              <a:t>2010</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500034" y="857232"/>
            <a:ext cx="8229600" cy="4954634"/>
          </a:xfrm>
        </p:spPr>
        <p:txBody>
          <a:bodyPr>
            <a:normAutofit/>
          </a:bodyPr>
          <a:lstStyle/>
          <a:p>
            <a:pPr lvl="0"/>
            <a:r>
              <a:rPr lang="es-ES" dirty="0" smtClean="0"/>
              <a:t>La falta de ingesta se origina por carencia de recursos (hambrunas del Tercer Mundo, poca ingesta proteica por pobreza), dietas inadecuadas (adelgazamiento incontrolado, vegetarianismo mal planteado, caprichos y errores alimentarios psicológicos o psiquiátricos, anorexia nerviosa) o falta de alimentos frescos (</a:t>
            </a:r>
            <a:r>
              <a:rPr lang="es-ES" dirty="0" smtClean="0">
                <a:hlinkClick r:id="rId2" tooltip="Escorbuto"/>
              </a:rPr>
              <a:t>escorbuto</a:t>
            </a:r>
            <a:r>
              <a:rPr lang="es-ES" dirty="0" smtClean="0"/>
              <a:t> de los navegantes).</a:t>
            </a:r>
          </a:p>
          <a:p>
            <a:endParaRPr lang="es-E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28596" y="1142984"/>
            <a:ext cx="8229600" cy="4572000"/>
          </a:xfrm>
        </p:spPr>
        <p:txBody>
          <a:bodyPr/>
          <a:lstStyle/>
          <a:p>
            <a:r>
              <a:rPr lang="es-ES" dirty="0" smtClean="0"/>
              <a:t>La mala absorción puede ser localizada (como ocurre en los casos en los que hay un déficit selectivo en el íleon terminal) o generalizada (como en la colitis ulcerosa, la enfermedad de </a:t>
            </a:r>
            <a:r>
              <a:rPr lang="es-ES" dirty="0" err="1" smtClean="0"/>
              <a:t>Crohn</a:t>
            </a:r>
            <a:r>
              <a:rPr lang="es-ES" dirty="0" smtClean="0"/>
              <a:t>, el alcoholismo, la mala absorción de los ancianos, la gastritis crónica y las neoplasias intestinales</a:t>
            </a:r>
            <a:endParaRPr lang="es-E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p>
            <a:pPr lvl="0"/>
            <a:r>
              <a:rPr lang="es-ES" dirty="0" smtClean="0"/>
              <a:t>La mala utilización metabólica suele deberse a efectos secundarios de fármacos (habitualmente los antineoplásicos </a:t>
            </a:r>
            <a:r>
              <a:rPr lang="es-ES" dirty="0" err="1" smtClean="0"/>
              <a:t>antifólicos</a:t>
            </a:r>
            <a:r>
              <a:rPr lang="es-ES" dirty="0" smtClean="0"/>
              <a:t>).</a:t>
            </a:r>
          </a:p>
          <a:p>
            <a:pPr lvl="0">
              <a:buNone/>
            </a:pPr>
            <a:endParaRPr lang="es-ES" dirty="0" smtClean="0"/>
          </a:p>
          <a:p>
            <a:pPr lvl="0"/>
            <a:r>
              <a:rPr lang="es-ES" dirty="0" smtClean="0"/>
              <a:t>El aumento de demanda es típico durante la gestación, la lactancia y la pubertad.</a:t>
            </a:r>
          </a:p>
          <a:p>
            <a:endParaRPr lang="es-E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b="1" dirty="0" smtClean="0"/>
              <a:t>Tipos</a:t>
            </a:r>
            <a:br>
              <a:rPr lang="es-ES" b="1" dirty="0" smtClean="0"/>
            </a:br>
            <a:endParaRPr lang="es-ES" dirty="0"/>
          </a:p>
        </p:txBody>
      </p:sp>
      <p:sp>
        <p:nvSpPr>
          <p:cNvPr id="3" name="2 Marcador de contenido"/>
          <p:cNvSpPr>
            <a:spLocks noGrp="1"/>
          </p:cNvSpPr>
          <p:nvPr>
            <p:ph idx="1"/>
          </p:nvPr>
        </p:nvSpPr>
        <p:spPr>
          <a:xfrm>
            <a:off x="428596" y="1428736"/>
            <a:ext cx="8229600" cy="4572000"/>
          </a:xfrm>
        </p:spPr>
        <p:txBody>
          <a:bodyPr>
            <a:normAutofit fontScale="85000" lnSpcReduction="20000"/>
          </a:bodyPr>
          <a:lstStyle/>
          <a:p>
            <a:r>
              <a:rPr lang="es-ES" dirty="0" smtClean="0"/>
              <a:t>Los </a:t>
            </a:r>
            <a:r>
              <a:rPr lang="es-ES" dirty="0" smtClean="0"/>
              <a:t>Avitaminosis </a:t>
            </a:r>
            <a:r>
              <a:rPr lang="es-ES" dirty="0" smtClean="0"/>
              <a:t>incluyen: </a:t>
            </a:r>
          </a:p>
          <a:p>
            <a:endParaRPr lang="es-ES" dirty="0" smtClean="0"/>
          </a:p>
          <a:p>
            <a:pPr lvl="0"/>
            <a:r>
              <a:rPr lang="es-ES" dirty="0" smtClean="0"/>
              <a:t>V</a:t>
            </a:r>
            <a:r>
              <a:rPr lang="es-ES" dirty="0" smtClean="0"/>
              <a:t>itamina </a:t>
            </a:r>
            <a:r>
              <a:rPr lang="es-ES" dirty="0" smtClean="0"/>
              <a:t>A causas de la deficiencia xeroftalmía o ceguera de noche </a:t>
            </a:r>
          </a:p>
          <a:p>
            <a:pPr lvl="0"/>
            <a:r>
              <a:rPr lang="es-ES" dirty="0" smtClean="0"/>
              <a:t>Ti amina</a:t>
            </a:r>
            <a:r>
              <a:rPr lang="es-ES" dirty="0" smtClean="0"/>
              <a:t> </a:t>
            </a:r>
            <a:r>
              <a:rPr lang="es-ES" dirty="0" smtClean="0"/>
              <a:t>causas de la deficiencia </a:t>
            </a:r>
            <a:r>
              <a:rPr lang="es-ES" dirty="0" smtClean="0"/>
              <a:t>beriberi </a:t>
            </a:r>
            <a:endParaRPr lang="es-ES" dirty="0" smtClean="0"/>
          </a:p>
          <a:p>
            <a:pPr lvl="0"/>
            <a:r>
              <a:rPr lang="es-ES" dirty="0" smtClean="0"/>
              <a:t>Niacina</a:t>
            </a:r>
            <a:r>
              <a:rPr lang="es-ES" dirty="0" smtClean="0"/>
              <a:t> </a:t>
            </a:r>
            <a:r>
              <a:rPr lang="es-ES" dirty="0" smtClean="0"/>
              <a:t>causas de la deficiencia </a:t>
            </a:r>
            <a:r>
              <a:rPr lang="es-ES" dirty="0" err="1" smtClean="0"/>
              <a:t>pellagra</a:t>
            </a:r>
            <a:endParaRPr lang="es-ES" dirty="0" smtClean="0"/>
          </a:p>
          <a:p>
            <a:pPr lvl="0"/>
            <a:r>
              <a:rPr lang="es-ES" dirty="0" smtClean="0"/>
              <a:t>Vitamina </a:t>
            </a:r>
            <a:r>
              <a:rPr lang="es-ES" dirty="0" smtClean="0"/>
              <a:t>B12 la deficiencia conduce a </a:t>
            </a:r>
            <a:r>
              <a:rPr lang="es-ES" dirty="0" err="1" smtClean="0"/>
              <a:t>anemi</a:t>
            </a:r>
            <a:r>
              <a:rPr lang="es-ES" dirty="0" smtClean="0"/>
              <a:t> amegaloblástica </a:t>
            </a:r>
            <a:endParaRPr lang="es-ES" dirty="0" smtClean="0"/>
          </a:p>
          <a:p>
            <a:pPr lvl="0"/>
            <a:r>
              <a:rPr lang="es-ES" dirty="0" smtClean="0"/>
              <a:t>Vitamina </a:t>
            </a:r>
            <a:r>
              <a:rPr lang="es-ES" dirty="0" smtClean="0"/>
              <a:t>C la deficiencia conduce a escorbuto </a:t>
            </a:r>
          </a:p>
          <a:p>
            <a:pPr lvl="0"/>
            <a:r>
              <a:rPr lang="es-ES" dirty="0" smtClean="0"/>
              <a:t>V</a:t>
            </a:r>
            <a:r>
              <a:rPr lang="es-ES" dirty="0" smtClean="0"/>
              <a:t>itamina </a:t>
            </a:r>
            <a:r>
              <a:rPr lang="es-ES" dirty="0" smtClean="0"/>
              <a:t>D causas de la deficiencia </a:t>
            </a:r>
            <a:r>
              <a:rPr lang="es-ES" dirty="0" smtClean="0"/>
              <a:t>raquitismo </a:t>
            </a:r>
            <a:endParaRPr lang="es-ES" dirty="0" smtClean="0"/>
          </a:p>
          <a:p>
            <a:r>
              <a:rPr lang="es-ES" dirty="0" smtClean="0"/>
              <a:t>V</a:t>
            </a:r>
            <a:r>
              <a:rPr lang="es-ES" dirty="0" smtClean="0"/>
              <a:t>itamina </a:t>
            </a:r>
            <a:r>
              <a:rPr lang="es-ES" dirty="0" smtClean="0"/>
              <a:t>K la deficiencia causa la </a:t>
            </a:r>
            <a:r>
              <a:rPr lang="es-ES" dirty="0" smtClean="0"/>
              <a:t>sangría.</a:t>
            </a:r>
            <a:endParaRPr lang="es-E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Marcador de contenido" descr="http://www.uco.es/organiza/departamentos/anatomia-y-anat-patologica/atlas/imagenes/digestivo/DIGESTIVO137.JPG"/>
          <p:cNvPicPr>
            <a:picLocks noGrp="1"/>
          </p:cNvPicPr>
          <p:nvPr>
            <p:ph idx="1"/>
          </p:nvPr>
        </p:nvPicPr>
        <p:blipFill>
          <a:blip r:embed="rId2"/>
          <a:srcRect/>
          <a:stretch>
            <a:fillRect/>
          </a:stretch>
        </p:blipFill>
        <p:spPr bwMode="auto">
          <a:xfrm>
            <a:off x="1142976" y="714356"/>
            <a:ext cx="3160520" cy="2760671"/>
          </a:xfrm>
          <a:prstGeom prst="rect">
            <a:avLst/>
          </a:prstGeom>
          <a:noFill/>
          <a:ln w="9525">
            <a:noFill/>
            <a:miter lim="800000"/>
            <a:headEnd/>
            <a:tailEnd/>
          </a:ln>
        </p:spPr>
      </p:pic>
      <p:pic>
        <p:nvPicPr>
          <p:cNvPr id="5" name="4 Imagen" descr="http://webeye.ophth.uiowa.edu/eyeforum/atlas/photos/avitaminosis-A-with-scrofula1.jpg"/>
          <p:cNvPicPr/>
          <p:nvPr/>
        </p:nvPicPr>
        <p:blipFill>
          <a:blip r:embed="rId3"/>
          <a:srcRect/>
          <a:stretch>
            <a:fillRect/>
          </a:stretch>
        </p:blipFill>
        <p:spPr bwMode="auto">
          <a:xfrm>
            <a:off x="4572000" y="571480"/>
            <a:ext cx="3643338" cy="3243440"/>
          </a:xfrm>
          <a:prstGeom prst="rect">
            <a:avLst/>
          </a:prstGeom>
          <a:noFill/>
          <a:ln w="9525">
            <a:noFill/>
            <a:miter lim="800000"/>
            <a:headEnd/>
            <a:tailEnd/>
          </a:ln>
        </p:spPr>
      </p:pic>
      <p:pic>
        <p:nvPicPr>
          <p:cNvPr id="6" name="5 Imagen" descr="http://www.aopv.org/images/art/NidoGould3dias.JPG"/>
          <p:cNvPicPr/>
          <p:nvPr/>
        </p:nvPicPr>
        <p:blipFill>
          <a:blip r:embed="rId4"/>
          <a:srcRect/>
          <a:stretch>
            <a:fillRect/>
          </a:stretch>
        </p:blipFill>
        <p:spPr bwMode="auto">
          <a:xfrm>
            <a:off x="1285852" y="3643314"/>
            <a:ext cx="2638425" cy="1978819"/>
          </a:xfrm>
          <a:prstGeom prst="rect">
            <a:avLst/>
          </a:prstGeom>
          <a:noFill/>
          <a:ln w="9525">
            <a:noFill/>
            <a:miter lim="800000"/>
            <a:headEnd/>
            <a:tailEnd/>
          </a:ln>
        </p:spPr>
      </p:pic>
      <p:pic>
        <p:nvPicPr>
          <p:cNvPr id="7" name="6 Imagen" descr="http://motherchildnutrition.org/malnutrition/images/xerophthalmia.jpg"/>
          <p:cNvPicPr/>
          <p:nvPr/>
        </p:nvPicPr>
        <p:blipFill>
          <a:blip r:embed="rId5"/>
          <a:srcRect/>
          <a:stretch>
            <a:fillRect/>
          </a:stretch>
        </p:blipFill>
        <p:spPr bwMode="auto">
          <a:xfrm>
            <a:off x="4572000" y="4000504"/>
            <a:ext cx="3143272" cy="2214578"/>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CO" dirty="0" smtClean="0"/>
              <a:t>Escorbuto </a:t>
            </a:r>
            <a:endParaRPr lang="es-ES" dirty="0"/>
          </a:p>
        </p:txBody>
      </p:sp>
      <p:sp>
        <p:nvSpPr>
          <p:cNvPr id="3" name="2 Marcador de contenido"/>
          <p:cNvSpPr>
            <a:spLocks noGrp="1"/>
          </p:cNvSpPr>
          <p:nvPr>
            <p:ph idx="1"/>
          </p:nvPr>
        </p:nvSpPr>
        <p:spPr>
          <a:xfrm>
            <a:off x="357158" y="1500174"/>
            <a:ext cx="8229600" cy="4572000"/>
          </a:xfrm>
        </p:spPr>
        <p:txBody>
          <a:bodyPr/>
          <a:lstStyle/>
          <a:p>
            <a:r>
              <a:rPr lang="es-CO" sz="3200" dirty="0" smtClean="0"/>
              <a:t>Se trata de una enfermedad caracterizada por sangrados en encías, articulaciones y uñas, en la que es frecuente el cansancio, irritabilidad y pérdida de apetito. Se debe a la carencia de vitamina C o ácido ascórbico, sustancia que permite que el organismo produzca </a:t>
            </a:r>
            <a:r>
              <a:rPr lang="es-CO" sz="3200" b="1" dirty="0" smtClean="0">
                <a:solidFill>
                  <a:schemeClr val="accent6">
                    <a:lumMod val="75000"/>
                  </a:schemeClr>
                </a:solidFill>
              </a:rPr>
              <a:t>colágeno. </a:t>
            </a:r>
            <a:endParaRPr lang="es-E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2.bp.blogspot.com/_6UXYawCQWIo/S1D5SLfbXDI/AAAAAAAADis/jx-TscCiLDk/s320/20100115+escorbuto.jpg"/>
          <p:cNvPicPr>
            <a:picLocks noChangeAspect="1" noChangeArrowheads="1"/>
          </p:cNvPicPr>
          <p:nvPr/>
        </p:nvPicPr>
        <p:blipFill>
          <a:blip r:embed="rId2" cstate="print"/>
          <a:srcRect/>
          <a:stretch>
            <a:fillRect/>
          </a:stretch>
        </p:blipFill>
        <p:spPr bwMode="auto">
          <a:xfrm>
            <a:off x="2267744" y="620688"/>
            <a:ext cx="4392488" cy="2610222"/>
          </a:xfrm>
          <a:prstGeom prst="rect">
            <a:avLst/>
          </a:prstGeom>
          <a:noFill/>
        </p:spPr>
      </p:pic>
      <p:pic>
        <p:nvPicPr>
          <p:cNvPr id="1028" name="Picture 4" descr="http://www.edward.org/AEImages/adam04/graphics/images/es/2344.jpg"/>
          <p:cNvPicPr>
            <a:picLocks noChangeAspect="1" noChangeArrowheads="1"/>
          </p:cNvPicPr>
          <p:nvPr/>
        </p:nvPicPr>
        <p:blipFill>
          <a:blip r:embed="rId3" cstate="print"/>
          <a:srcRect/>
          <a:stretch>
            <a:fillRect/>
          </a:stretch>
        </p:blipFill>
        <p:spPr bwMode="auto">
          <a:xfrm>
            <a:off x="2267744" y="3645024"/>
            <a:ext cx="4392488" cy="2440682"/>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914400" y="357166"/>
            <a:ext cx="8229600" cy="1399032"/>
          </a:xfrm>
        </p:spPr>
        <p:txBody>
          <a:bodyPr>
            <a:normAutofit fontScale="90000"/>
          </a:bodyPr>
          <a:lstStyle/>
          <a:p>
            <a:r>
              <a:rPr lang="es-CO" sz="4400" dirty="0" smtClean="0"/>
              <a:t>¿</a:t>
            </a:r>
            <a:r>
              <a:rPr lang="es-CO" dirty="0" smtClean="0"/>
              <a:t>Que es el colágeno? </a:t>
            </a:r>
            <a:br>
              <a:rPr lang="es-CO" dirty="0" smtClean="0"/>
            </a:br>
            <a:endParaRPr lang="es-ES" dirty="0"/>
          </a:p>
        </p:txBody>
      </p:sp>
      <p:sp>
        <p:nvSpPr>
          <p:cNvPr id="3" name="2 Marcador de contenido"/>
          <p:cNvSpPr>
            <a:spLocks noGrp="1"/>
          </p:cNvSpPr>
          <p:nvPr>
            <p:ph idx="1"/>
          </p:nvPr>
        </p:nvSpPr>
        <p:spPr>
          <a:xfrm>
            <a:off x="428596" y="2071678"/>
            <a:ext cx="8229600" cy="4572000"/>
          </a:xfrm>
        </p:spPr>
        <p:txBody>
          <a:bodyPr>
            <a:normAutofit fontScale="92500" lnSpcReduction="20000"/>
          </a:bodyPr>
          <a:lstStyle/>
          <a:p>
            <a:r>
              <a:rPr lang="es-CO" sz="3200" dirty="0" smtClean="0"/>
              <a:t>El colágeno es para el cuerpo humano lo mismo que las estructuras de hierro son para el cemento. Sin él, la piel se cae, los vasos sanguíneos pierden fuerza y gotean, y los huesos y tejidos conjuntivos (cartílagos) se debilitan. Aunque hoy día está casi erradicada, esta enfermedad fue característica de los marineros que realizaban largas travesías sin consumir cítricos ni verduras frescas.</a:t>
            </a:r>
          </a:p>
          <a:p>
            <a:endParaRPr lang="es-E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http://www.uninet.edu/conganat/ICVHAP/comunic/com075/images/escorbuto1.jpg"/>
          <p:cNvPicPr>
            <a:picLocks noChangeAspect="1" noChangeArrowheads="1"/>
          </p:cNvPicPr>
          <p:nvPr/>
        </p:nvPicPr>
        <p:blipFill>
          <a:blip r:embed="rId2" cstate="print"/>
          <a:srcRect/>
          <a:stretch>
            <a:fillRect/>
          </a:stretch>
        </p:blipFill>
        <p:spPr bwMode="auto">
          <a:xfrm>
            <a:off x="2267744" y="620688"/>
            <a:ext cx="4176464" cy="2638425"/>
          </a:xfrm>
          <a:prstGeom prst="rect">
            <a:avLst/>
          </a:prstGeom>
          <a:noFill/>
        </p:spPr>
      </p:pic>
      <p:pic>
        <p:nvPicPr>
          <p:cNvPr id="18436" name="Picture 4" descr="http://writer.zoho.com/ImageDisplay.im?name=17231251163_470010000000002007_70586049.002.png&amp;accId=470010000000002007"/>
          <p:cNvPicPr>
            <a:picLocks noChangeAspect="1" noChangeArrowheads="1"/>
          </p:cNvPicPr>
          <p:nvPr/>
        </p:nvPicPr>
        <p:blipFill>
          <a:blip r:embed="rId3" cstate="print"/>
          <a:srcRect/>
          <a:stretch>
            <a:fillRect/>
          </a:stretch>
        </p:blipFill>
        <p:spPr bwMode="auto">
          <a:xfrm>
            <a:off x="1907704" y="3645024"/>
            <a:ext cx="4562475" cy="2932584"/>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contenido"/>
          <p:cNvSpPr>
            <a:spLocks noGrp="1"/>
          </p:cNvSpPr>
          <p:nvPr>
            <p:ph sz="half" idx="2"/>
          </p:nvPr>
        </p:nvSpPr>
        <p:spPr>
          <a:xfrm>
            <a:off x="395536" y="1556792"/>
            <a:ext cx="4040188" cy="4464496"/>
          </a:xfrm>
        </p:spPr>
        <p:txBody>
          <a:bodyPr>
            <a:normAutofit fontScale="70000" lnSpcReduction="20000"/>
          </a:bodyPr>
          <a:lstStyle/>
          <a:p>
            <a:r>
              <a:rPr lang="es-CO" dirty="0" smtClean="0"/>
              <a:t>Falta de frutas y vegetales frescos en la dieta diaria. </a:t>
            </a:r>
          </a:p>
          <a:p>
            <a:r>
              <a:rPr lang="es-CO" dirty="0" smtClean="0"/>
              <a:t>La deficiencia en el consumo de vitamina C, fundamental para mantener las estructuras del organismo y la recuperación de los tejidos después de una quemadura o alguna cirugía, puede desencadenar la enfermedad. </a:t>
            </a:r>
          </a:p>
          <a:p>
            <a:r>
              <a:rPr lang="es-CO" dirty="0" smtClean="0"/>
              <a:t>De modo contrario, si el organismo se acostumbra a recibirlo en grandes cantidades y después se interrumpe la dosis, puede originarse un “rebote” de la enfermedad. </a:t>
            </a:r>
          </a:p>
          <a:p>
            <a:r>
              <a:rPr lang="es-CO" dirty="0" smtClean="0"/>
              <a:t>Abuso en el consumo de alcohol. </a:t>
            </a:r>
          </a:p>
          <a:p>
            <a:r>
              <a:rPr lang="es-CO" dirty="0" smtClean="0"/>
              <a:t>Periodos de nerviosismo o estrés. </a:t>
            </a:r>
          </a:p>
          <a:p>
            <a:endParaRPr lang="es-CO" dirty="0"/>
          </a:p>
        </p:txBody>
      </p:sp>
      <p:sp>
        <p:nvSpPr>
          <p:cNvPr id="6" name="5 Marcador de contenido"/>
          <p:cNvSpPr>
            <a:spLocks noGrp="1"/>
          </p:cNvSpPr>
          <p:nvPr>
            <p:ph sz="quarter" idx="4"/>
          </p:nvPr>
        </p:nvSpPr>
        <p:spPr>
          <a:xfrm>
            <a:off x="4572000" y="1556792"/>
            <a:ext cx="4041775" cy="4536504"/>
          </a:xfrm>
        </p:spPr>
        <p:txBody>
          <a:bodyPr>
            <a:normAutofit fontScale="47500" lnSpcReduction="20000"/>
          </a:bodyPr>
          <a:lstStyle/>
          <a:p>
            <a:r>
              <a:rPr lang="es-CO" sz="3100" dirty="0" smtClean="0"/>
              <a:t>En niños, los síntomas iniciales son irritabilidad, dolor al moverse, pérdida de apetito y dificultad para ganar peso. </a:t>
            </a:r>
          </a:p>
          <a:p>
            <a:r>
              <a:rPr lang="es-CO" sz="3100" dirty="0" smtClean="0"/>
              <a:t>En niños Los huesos se hacen finos y quebradizos, y las articulaciones pueden sobresalir o verse prominentes. Son típicas las hemorragias alrededor de los dientes y debajo del tejido que cubre los huesos (periostio), creando moretones. </a:t>
            </a:r>
          </a:p>
          <a:p>
            <a:r>
              <a:rPr lang="es-CO" sz="3100" dirty="0" smtClean="0"/>
              <a:t>En adultos se producen hemorragias por debajo de la piel, especialmente alrededor de los folículos pilosos (pelo), debajo de las uñas de los dedos de las manos, alrededor de las encías y en el interior de las articulaciones. </a:t>
            </a:r>
          </a:p>
          <a:p>
            <a:r>
              <a:rPr lang="es-CO" sz="3100" dirty="0" smtClean="0"/>
              <a:t>La persona se siente cansada, deprimida y débil. La presión arterial y la frecuencia cardiaca varían constantemente. </a:t>
            </a:r>
          </a:p>
          <a:p>
            <a:endParaRPr lang="es-CO" dirty="0"/>
          </a:p>
        </p:txBody>
      </p:sp>
      <p:graphicFrame>
        <p:nvGraphicFramePr>
          <p:cNvPr id="7" name="6 Tabla"/>
          <p:cNvGraphicFramePr>
            <a:graphicFrameLocks noGrp="1"/>
          </p:cNvGraphicFramePr>
          <p:nvPr/>
        </p:nvGraphicFramePr>
        <p:xfrm>
          <a:off x="539552" y="764704"/>
          <a:ext cx="7632848" cy="370840"/>
        </p:xfrm>
        <a:graphic>
          <a:graphicData uri="http://schemas.openxmlformats.org/drawingml/2006/table">
            <a:tbl>
              <a:tblPr firstRow="1" bandRow="1">
                <a:tableStyleId>{5C22544A-7EE6-4342-B048-85BDC9FD1C3A}</a:tableStyleId>
              </a:tblPr>
              <a:tblGrid>
                <a:gridCol w="3888432"/>
                <a:gridCol w="3744416"/>
              </a:tblGrid>
              <a:tr h="370840">
                <a:tc>
                  <a:txBody>
                    <a:bodyPr/>
                    <a:lstStyle/>
                    <a:p>
                      <a:r>
                        <a:rPr lang="es-CO" dirty="0" smtClean="0"/>
                        <a:t>CAUSAS</a:t>
                      </a:r>
                      <a:endParaRPr lang="es-CO" dirty="0"/>
                    </a:p>
                  </a:txBody>
                  <a:tcPr/>
                </a:tc>
                <a:tc>
                  <a:txBody>
                    <a:bodyPr/>
                    <a:lstStyle/>
                    <a:p>
                      <a:r>
                        <a:rPr lang="es-CO" dirty="0" smtClean="0"/>
                        <a:t>SINTOMAS</a:t>
                      </a:r>
                      <a:endParaRPr lang="es-CO" dirty="0"/>
                    </a:p>
                  </a:txBody>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CO" dirty="0" smtClean="0"/>
              <a:t>Hipervitaminosis</a:t>
            </a:r>
            <a:endParaRPr lang="es-ES" dirty="0"/>
          </a:p>
        </p:txBody>
      </p:sp>
      <p:sp>
        <p:nvSpPr>
          <p:cNvPr id="3" name="2 Marcador de contenido"/>
          <p:cNvSpPr>
            <a:spLocks noGrp="1"/>
          </p:cNvSpPr>
          <p:nvPr>
            <p:ph idx="1"/>
          </p:nvPr>
        </p:nvSpPr>
        <p:spPr/>
        <p:txBody>
          <a:bodyPr/>
          <a:lstStyle/>
          <a:p>
            <a:r>
              <a:rPr lang="es-ES" sz="3200" dirty="0" smtClean="0"/>
              <a:t>E</a:t>
            </a:r>
            <a:r>
              <a:rPr lang="es-ES" sz="3200" dirty="0" smtClean="0"/>
              <a:t>xcesiva </a:t>
            </a:r>
            <a:r>
              <a:rPr lang="es-ES" sz="3200" dirty="0" smtClean="0"/>
              <a:t>acumulación de una vitamina en el organismo, que puede llevar a diferentes trastornos dependiendo de que vitamina se trate:</a:t>
            </a:r>
            <a:endParaRPr lang="es-CO" sz="3200" dirty="0" smtClean="0"/>
          </a:p>
          <a:p>
            <a:endParaRPr lang="es-E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CO" dirty="0" smtClean="0"/>
              <a:t>ALIMENTOS CON VITAMINA C</a:t>
            </a:r>
            <a:endParaRPr lang="es-CO" dirty="0"/>
          </a:p>
        </p:txBody>
      </p:sp>
      <p:pic>
        <p:nvPicPr>
          <p:cNvPr id="2052" name="Picture 4" descr="http://3.bp.blogspot.com/_k1bmtUNFG5Y/TF7HttFY6xI/AAAAAAAAADo/rhjgo75H2ew/s320/frutas_ricas_vitamina_C.jpg"/>
          <p:cNvPicPr>
            <a:picLocks noChangeAspect="1" noChangeArrowheads="1"/>
          </p:cNvPicPr>
          <p:nvPr/>
        </p:nvPicPr>
        <p:blipFill>
          <a:blip r:embed="rId2" cstate="print"/>
          <a:srcRect/>
          <a:stretch>
            <a:fillRect/>
          </a:stretch>
        </p:blipFill>
        <p:spPr bwMode="auto">
          <a:xfrm>
            <a:off x="1475656" y="1772816"/>
            <a:ext cx="6192688" cy="4032448"/>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1571612"/>
            <a:ext cx="8229600" cy="4883196"/>
          </a:xfrm>
        </p:spPr>
        <p:txBody>
          <a:bodyPr/>
          <a:lstStyle/>
          <a:p>
            <a:pPr lvl="0"/>
            <a:r>
              <a:rPr lang="es-ES" sz="3200" dirty="0" smtClean="0">
                <a:solidFill>
                  <a:schemeClr val="accent1">
                    <a:lumMod val="75000"/>
                  </a:schemeClr>
                </a:solidFill>
                <a:hlinkClick r:id="rId2" tooltip="Hipervitaminosis D (aún no redactado)"/>
              </a:rPr>
              <a:t>Hipervitaminosis D</a:t>
            </a:r>
            <a:r>
              <a:rPr lang="es-ES" sz="3200" dirty="0" smtClean="0"/>
              <a:t>: Sus síntomas son similares a los de una presencia excesiva de calcio; debilidad, cansancio, cefaleas y nauseas.</a:t>
            </a:r>
          </a:p>
          <a:p>
            <a:endParaRPr lang="es-E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500034" y="857232"/>
            <a:ext cx="8229600" cy="4572000"/>
          </a:xfrm>
        </p:spPr>
        <p:txBody>
          <a:bodyPr/>
          <a:lstStyle/>
          <a:p>
            <a:pPr lvl="0" algn="just"/>
            <a:r>
              <a:rPr lang="es-ES" sz="3200" dirty="0" smtClean="0">
                <a:solidFill>
                  <a:schemeClr val="accent1">
                    <a:lumMod val="75000"/>
                  </a:schemeClr>
                </a:solidFill>
                <a:hlinkClick r:id="rId2" tooltip="Hipervitaminosis A (aún no redactado)"/>
              </a:rPr>
              <a:t>Hipervitaminosis A</a:t>
            </a:r>
            <a:r>
              <a:rPr lang="es-ES" sz="3200" dirty="0" smtClean="0">
                <a:solidFill>
                  <a:schemeClr val="accent1">
                    <a:lumMod val="75000"/>
                  </a:schemeClr>
                </a:solidFill>
              </a:rPr>
              <a:t>: </a:t>
            </a:r>
            <a:r>
              <a:rPr lang="es-ES" sz="3200" dirty="0" smtClean="0"/>
              <a:t>Puede presentar síntomas similares a los de un tumor cerebral, cefalea, vómitos, dolor en los huesos, visión borrosa.</a:t>
            </a:r>
            <a:endParaRPr lang="es-CO" sz="3200" dirty="0" smtClean="0"/>
          </a:p>
          <a:p>
            <a:pPr algn="just"/>
            <a:r>
              <a:rPr lang="es-CO" sz="3200" dirty="0" smtClean="0"/>
              <a:t>P</a:t>
            </a:r>
            <a:r>
              <a:rPr lang="es-CO" sz="3200" dirty="0" smtClean="0"/>
              <a:t>rovocada </a:t>
            </a:r>
            <a:r>
              <a:rPr lang="es-CO" sz="3200" dirty="0" smtClean="0"/>
              <a:t>por tomar demasiada vitamina A en un período corto de tiempo.</a:t>
            </a:r>
          </a:p>
          <a:p>
            <a:endParaRPr lang="es-E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28596" y="1214422"/>
            <a:ext cx="8229600" cy="4572000"/>
          </a:xfrm>
        </p:spPr>
        <p:txBody>
          <a:bodyPr/>
          <a:lstStyle/>
          <a:p>
            <a:r>
              <a:rPr lang="es-ES" sz="3200" dirty="0" smtClean="0"/>
              <a:t>Un exceso de vitamina D causa niveles de calcio en la sangre anormalmente altos que pueden a la larga ocasionar daño severo en los huesos, los tejidos blandos y los riñones. Esta afección casi siempre es causada por formas de la vitamina D que requieren prescripción médica.</a:t>
            </a:r>
            <a:endParaRPr lang="es-CO" sz="3200" dirty="0" smtClean="0"/>
          </a:p>
          <a:p>
            <a:endParaRPr lang="es-E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dirty="0" smtClean="0"/>
              <a:t>La </a:t>
            </a:r>
            <a:r>
              <a:rPr lang="es-CO" dirty="0" smtClean="0"/>
              <a:t>Avitaminosis</a:t>
            </a:r>
            <a:endParaRPr lang="es-ES" dirty="0"/>
          </a:p>
        </p:txBody>
      </p:sp>
      <p:sp>
        <p:nvSpPr>
          <p:cNvPr id="3" name="2 Marcador de contenido"/>
          <p:cNvSpPr>
            <a:spLocks noGrp="1"/>
          </p:cNvSpPr>
          <p:nvPr>
            <p:ph idx="1"/>
          </p:nvPr>
        </p:nvSpPr>
        <p:spPr>
          <a:xfrm>
            <a:off x="357158" y="1428736"/>
            <a:ext cx="8229600" cy="4572000"/>
          </a:xfrm>
        </p:spPr>
        <p:txBody>
          <a:bodyPr/>
          <a:lstStyle/>
          <a:p>
            <a:pPr>
              <a:buNone/>
            </a:pPr>
            <a:endParaRPr lang="es-ES" dirty="0" smtClean="0"/>
          </a:p>
          <a:p>
            <a:r>
              <a:rPr lang="es-ES" dirty="0" smtClean="0"/>
              <a:t>La avitaminosis es un conjunto de trastornos debidos a una dieta escasa en determinadas vitaminas o a dificultades en su absorción. Son importantes ejemplos de avitaminosis el escorbuto y el </a:t>
            </a:r>
            <a:r>
              <a:rPr lang="es-ES" dirty="0" smtClean="0"/>
              <a:t>raquitismo.</a:t>
            </a:r>
            <a:endParaRPr lang="es-ES" dirty="0" smtClean="0"/>
          </a:p>
          <a:p>
            <a:pPr>
              <a:buNone/>
            </a:pPr>
            <a:r>
              <a:rPr lang="es-ES" dirty="0" smtClean="0"/>
              <a:t> </a:t>
            </a:r>
          </a:p>
          <a:p>
            <a:endParaRPr lang="es-E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285720" y="1571612"/>
            <a:ext cx="3471858" cy="4572000"/>
          </a:xfrm>
        </p:spPr>
        <p:txBody>
          <a:bodyPr>
            <a:normAutofit fontScale="70000" lnSpcReduction="20000"/>
          </a:bodyPr>
          <a:lstStyle/>
          <a:p>
            <a:pPr algn="just"/>
            <a:r>
              <a:rPr lang="es-ES" sz="2900" dirty="0" smtClean="0"/>
              <a:t>La ingesta insuficiente de calcio y fósforo en la dieta puede también llevar a que se presente raquitismo. El raquitismo como producto de una carencia dietética de estos minerales es poco frecuente en los países desarrollados porque el calcio y el fósforo se encuentran en la leche y en los vegetales de hoja verde.</a:t>
            </a:r>
          </a:p>
          <a:p>
            <a:endParaRPr lang="es-ES" dirty="0"/>
          </a:p>
        </p:txBody>
      </p:sp>
      <p:pic>
        <p:nvPicPr>
          <p:cNvPr id="5" name="BLOGGER_PHOTO_ID_5206645186988975522" descr="http://3.bp.blogspot.com/_Tbti0ZTz758/SEG4Nin5paI/AAAAAAAAA7E/JQ-VZMY-mxU/s400/vitad(3).gif">
            <a:hlinkClick r:id="rId2"/>
          </p:cNvPr>
          <p:cNvPicPr/>
          <p:nvPr/>
        </p:nvPicPr>
        <p:blipFill>
          <a:blip r:embed="rId3"/>
          <a:srcRect/>
          <a:stretch>
            <a:fillRect/>
          </a:stretch>
        </p:blipFill>
        <p:spPr bwMode="auto">
          <a:xfrm>
            <a:off x="4214810" y="1571612"/>
            <a:ext cx="4572032" cy="4143404"/>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28596" y="857232"/>
            <a:ext cx="8229600" cy="4883196"/>
          </a:xfrm>
        </p:spPr>
        <p:txBody>
          <a:bodyPr>
            <a:normAutofit fontScale="85000" lnSpcReduction="20000"/>
          </a:bodyPr>
          <a:lstStyle/>
          <a:p>
            <a:r>
              <a:rPr lang="es-ES" dirty="0" smtClean="0"/>
              <a:t> La deficiencia de vitamina D en la dieta puede ocasionalmente observarse en personas vegetarianas, personas que no beben productos lácteos o aquellas que presentan </a:t>
            </a:r>
            <a:r>
              <a:rPr lang="es-ES" u="sng" dirty="0" smtClean="0">
                <a:hlinkClick r:id="rId2"/>
              </a:rPr>
              <a:t>intolerancia a la lactosa</a:t>
            </a:r>
            <a:r>
              <a:rPr lang="es-ES" dirty="0" smtClean="0"/>
              <a:t> (aquellos que tienen problemas para digerir productos lácteos). Los bebés alimentados exclusivamente con leche materna también pueden desarrollar deficiencia de vitamina D, ya que esta leche no suministra la cantidad apropiada de dicha vitamina. Esto puede ser un problema particular para los niños de piel más oscura en los meses de invierno, cuando hay niveles de luz solar más bajos.</a:t>
            </a:r>
          </a:p>
          <a:p>
            <a:endParaRPr lang="es-E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ETIOLOGIA</a:t>
            </a:r>
            <a:br>
              <a:rPr lang="es-ES" dirty="0" smtClean="0"/>
            </a:br>
            <a:endParaRPr lang="es-ES" dirty="0"/>
          </a:p>
        </p:txBody>
      </p:sp>
      <p:sp>
        <p:nvSpPr>
          <p:cNvPr id="3" name="2 Marcador de contenido"/>
          <p:cNvSpPr>
            <a:spLocks noGrp="1"/>
          </p:cNvSpPr>
          <p:nvPr>
            <p:ph idx="1"/>
          </p:nvPr>
        </p:nvSpPr>
        <p:spPr/>
        <p:txBody>
          <a:bodyPr/>
          <a:lstStyle/>
          <a:p>
            <a:r>
              <a:rPr lang="es-ES" dirty="0" smtClean="0"/>
              <a:t>El déficit vitamínico puede deberse a falta de ingesta, mala absorción intestinal, mala utilización metabólica o aumento de demandas. Solo unas pocas, liposolubles, pueden provocar patología por exceso (</a:t>
            </a:r>
            <a:r>
              <a:rPr lang="es-ES" dirty="0" smtClean="0">
                <a:hlinkClick r:id="rId2" tooltip="Hipervitaminosis"/>
              </a:rPr>
              <a:t>hipervitaminosis</a:t>
            </a:r>
            <a:r>
              <a:rPr lang="es-ES" dirty="0" smtClean="0"/>
              <a:t>).</a:t>
            </a:r>
          </a:p>
          <a:p>
            <a:endParaRPr lang="es-E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río">
  <a:themeElements>
    <a:clrScheme name="Fundición">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Brío">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Brío">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52</TotalTime>
  <Words>933</Words>
  <Application>Microsoft Office PowerPoint</Application>
  <PresentationFormat>Presentación en pantalla (4:3)</PresentationFormat>
  <Paragraphs>54</Paragraphs>
  <Slides>20</Slides>
  <Notes>0</Notes>
  <HiddenSlides>0</HiddenSlides>
  <MMClips>0</MMClips>
  <ScaleCrop>false</ScaleCrop>
  <HeadingPairs>
    <vt:vector size="4" baseType="variant">
      <vt:variant>
        <vt:lpstr>Tema</vt:lpstr>
      </vt:variant>
      <vt:variant>
        <vt:i4>1</vt:i4>
      </vt:variant>
      <vt:variant>
        <vt:lpstr>Títulos de diapositiva</vt:lpstr>
      </vt:variant>
      <vt:variant>
        <vt:i4>20</vt:i4>
      </vt:variant>
    </vt:vector>
  </HeadingPairs>
  <TitlesOfParts>
    <vt:vector size="21" baseType="lpstr">
      <vt:lpstr>Brío</vt:lpstr>
      <vt:lpstr>Enfermedades causadas por falta de vitaminas  </vt:lpstr>
      <vt:lpstr>Hipervitaminosis</vt:lpstr>
      <vt:lpstr>Diapositiva 3</vt:lpstr>
      <vt:lpstr>Diapositiva 4</vt:lpstr>
      <vt:lpstr>Diapositiva 5</vt:lpstr>
      <vt:lpstr>La Avitaminosis</vt:lpstr>
      <vt:lpstr>Diapositiva 7</vt:lpstr>
      <vt:lpstr>Diapositiva 8</vt:lpstr>
      <vt:lpstr>ETIOLOGIA </vt:lpstr>
      <vt:lpstr>Diapositiva 10</vt:lpstr>
      <vt:lpstr>Diapositiva 11</vt:lpstr>
      <vt:lpstr>Diapositiva 12</vt:lpstr>
      <vt:lpstr>Tipos </vt:lpstr>
      <vt:lpstr>Diapositiva 14</vt:lpstr>
      <vt:lpstr>Escorbuto </vt:lpstr>
      <vt:lpstr>Diapositiva 16</vt:lpstr>
      <vt:lpstr>¿Que es el colágeno?  </vt:lpstr>
      <vt:lpstr>Diapositiva 18</vt:lpstr>
      <vt:lpstr>Diapositiva 19</vt:lpstr>
      <vt:lpstr>ALIMENTOS CON VITAMINA C</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Escorbuto</dc:title>
  <dc:creator>dell</dc:creator>
  <cp:lastModifiedBy>dell</cp:lastModifiedBy>
  <cp:revision>7</cp:revision>
  <dcterms:created xsi:type="dcterms:W3CDTF">2010-11-08T10:34:31Z</dcterms:created>
  <dcterms:modified xsi:type="dcterms:W3CDTF">2010-11-08T18:41:58Z</dcterms:modified>
</cp:coreProperties>
</file>